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Arial Black" panose="020B0A04020102020204" pitchFamily="34" charset="0"/>
      <p:bold r:id="rId9"/>
    </p:embeddedFont>
    <p:embeddedFont>
      <p:font typeface="Bad Script" panose="02000000000000000000" pitchFamily="2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mbria Math" panose="02040503050406030204" pitchFamily="18" charset="0"/>
      <p:regular r:id="rId17"/>
    </p:embeddedFont>
    <p:embeddedFont>
      <p:font typeface="Font Of Kindness Bold" panose="03000500000000020004" pitchFamily="66" charset="-52"/>
      <p:bold r:id="rId18"/>
    </p:embeddedFont>
    <p:embeddedFont>
      <p:font typeface="Franklin Gothic Heavy" panose="020B0903020102020204" pitchFamily="34" charset="0"/>
      <p:regular r:id="rId19"/>
      <p:italic r:id="rId20"/>
    </p:embeddedFont>
    <p:embeddedFont>
      <p:font typeface="MasterCardDi" panose="020B0500000000000000" pitchFamily="34" charset="0"/>
      <p:italic r:id="rId21"/>
    </p:embeddedFont>
    <p:embeddedFont>
      <p:font typeface="mr_HangingLettersG" panose="02000500000000000000" pitchFamily="2" charset="0"/>
      <p:regular r:id="rId22"/>
    </p:embeddedFont>
    <p:embeddedFont>
      <p:font typeface="Thintel" pitchFamily="2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38" autoAdjust="0"/>
  </p:normalViewPr>
  <p:slideViewPr>
    <p:cSldViewPr snapToGrid="0">
      <p:cViewPr varScale="1">
        <p:scale>
          <a:sx n="88" d="100"/>
          <a:sy n="88" d="100"/>
        </p:scale>
        <p:origin x="48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6.png>
</file>

<file path=ppt/media/image7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DDA04-98C0-461A-A5A4-E9647AD6A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57F953-BC1A-4962-9CDD-210801222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CDD9D8-5C08-497D-9A8F-2E64EFF76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108C0C-9A64-4763-AE6E-DDA40ABFC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B00907-5629-479D-B1FC-00D427368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39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B98956-49D0-423E-A479-5B247F61D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EBFAB76-5D5E-46D3-940F-7AEB25C8D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DA6A7C-B8F3-4F04-96D3-70B8BFBCF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3F62AC-BDEF-485D-848A-53472C914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E6A3D1-EC52-4A12-8EF6-9FA96745A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31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E9BCF97-C705-4EFC-8C6A-2D58EFFECD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FB16421-B5FD-4842-8972-F5F07C1C8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144307-FDF0-4BBE-BBCF-A8322091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1857E3-49AE-428B-8C34-45067689B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672D16-C4BB-4ADA-93ED-299249A0D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545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8CD1BA-784B-4F7A-9281-4C95F56F9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830553-A180-414F-B26D-050DA0AE7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9D39DB-A501-4308-9456-C90AA834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30B6EC-40CC-4F85-856A-FD0DA1695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F69568-B533-4BD1-8114-B86AD9A68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701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01736-E1F3-45AC-BB8D-B3080357A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C787D5-B7AD-421F-9DB7-02E428AB3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82C4C9-8695-4C7A-98B7-CEB11510A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5A0FD3-38B1-4479-A2BC-29BE32E3F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A8D22B-C8DD-47A9-9B9E-874594883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55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64CCE9-4C25-4162-B104-B57CEF3C3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06B44-88A1-4250-89E0-FCB2AD5A6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69A0B3-1465-41C3-B9E4-CC19A3FCE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FD5E86-712D-495F-98F9-7AE89669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BE81A7-E874-4B0B-A5A1-331FA6123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F7B877-BB38-4CB5-92F9-AE81E41C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930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A2068E-646B-43C5-9180-CDA677551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A377C30-4CC0-43DE-BB8D-C6C73C613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231E692-3AB3-416D-963A-885E6AB88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903409-F4A5-45F8-847C-17ACB1BEE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CC9BA5D-F78B-492B-B134-122E68386A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7E91D8-DC13-4C63-9F01-EFAC66E6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573072B-96F8-4F4B-A0AC-A62DD0735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CB1EA9F-0582-475D-897A-94013168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7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45D807-D219-4945-83B6-07D54FCB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49F50B7-3028-4E40-AAF9-164B3C429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DA879B-8652-49CE-9A7D-DE823DE08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D5958BC-9E81-4697-AF24-EE020A51D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652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1993442-9513-49DA-89D4-B0F01C158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867DD5B-3280-4941-AF23-9854B9A75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C78052C-72FD-4C5A-B177-BB9547A49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73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E9D631-0DCE-446F-B7B9-3B37F4912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959C35-899B-4E77-B3BF-8EC09A03D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6454E36-9A0C-424F-A89C-711567349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28C601-3A63-477F-8EB0-DB0DFA1B6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9726F0-1215-417E-B89C-3457182D8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26DB2-B181-4128-B5A8-A59F93A41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37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DE8937-F1CC-4BB0-A0D7-88354B5E7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595FD-647C-4F0B-AA3A-F40943E7A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2FF7C5-D7DA-4E9D-AB67-E0273FFC4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8C442-F79C-413B-B5B6-FE23CD2B0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D75D55-87F6-4B23-8AF0-B75E9FE0D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CC440A-9F6C-4FE2-82B0-CD2771504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089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DF42F-5C5D-4E7B-B8C6-30704E0BA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193F6E-457F-4574-8268-B354BB871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58DB64-441E-4F9F-AD32-D2592FAB7D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C6BFC-A5B2-40EC-A40A-9F01BD0C1DE8}" type="datetimeFigureOut">
              <a:rPr lang="ru-RU" smtClean="0"/>
              <a:t>03.07.2021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C1A088-4E3C-415B-89DD-70B5BFE62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C7FB03-130C-48E2-BC26-BC49B5A8F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85E12-0589-44C3-A900-D230FC179F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31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0D7B26-2940-47FF-B555-9E7083264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87036"/>
            <a:ext cx="12192000" cy="1226127"/>
          </a:xfrm>
        </p:spPr>
        <p:txBody>
          <a:bodyPr>
            <a:norm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mr_HangingLettersG" panose="02000500000000000000" pitchFamily="2" charset="0"/>
              </a:rPr>
              <a:t>Лабораторная работа 4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FB5620-8646-452A-B622-DFCBA945E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1745" y="4972051"/>
            <a:ext cx="9144000" cy="1723159"/>
          </a:xfrm>
        </p:spPr>
        <p:txBody>
          <a:bodyPr>
            <a:normAutofit lnSpcReduction="10000"/>
          </a:bodyPr>
          <a:lstStyle/>
          <a:p>
            <a:pPr algn="r"/>
            <a:r>
              <a:rPr lang="ru-RU" sz="3600" b="1" u="sng" dirty="0">
                <a:solidFill>
                  <a:schemeClr val="bg1"/>
                </a:solidFill>
                <a:latin typeface="MasterCardDi" panose="020B0500000000000000" pitchFamily="34" charset="0"/>
              </a:rPr>
              <a:t>Филозоп Алексей Николаевич</a:t>
            </a:r>
          </a:p>
          <a:p>
            <a:pPr algn="r"/>
            <a:r>
              <a:rPr lang="ru-RU" sz="3600" b="1" u="sng" dirty="0">
                <a:solidFill>
                  <a:schemeClr val="bg1"/>
                </a:solidFill>
                <a:latin typeface="MasterCardDi" panose="020B0500000000000000" pitchFamily="34" charset="0"/>
              </a:rPr>
              <a:t>ИС/б-20-2-о</a:t>
            </a:r>
          </a:p>
          <a:p>
            <a:pPr algn="r"/>
            <a:r>
              <a:rPr lang="ru-RU" sz="3600" b="1" u="sng" dirty="0">
                <a:solidFill>
                  <a:schemeClr val="bg1"/>
                </a:solidFill>
                <a:latin typeface="MasterCardDi" panose="020B0500000000000000" pitchFamily="34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20130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EB9CCA-0543-4AF2-9A7A-9BEA6B199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14155" y="288925"/>
            <a:ext cx="17020309" cy="1325563"/>
          </a:xfrm>
          <a:solidFill>
            <a:schemeClr val="tx1">
              <a:alpha val="35000"/>
            </a:schemeClr>
          </a:solidFill>
          <a:effectLst>
            <a:softEdge rad="266700"/>
          </a:effectLst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  <a:latin typeface="Arial Black" panose="020B0A04020102020204" pitchFamily="34" charset="0"/>
              </a:rPr>
              <a:t>С добрым утром</a:t>
            </a:r>
            <a:r>
              <a:rPr lang="en-US" sz="4800" b="1" dirty="0">
                <a:solidFill>
                  <a:schemeClr val="bg1"/>
                </a:solidFill>
                <a:latin typeface="Arial Black" panose="020B0A04020102020204" pitchFamily="34" charset="0"/>
              </a:rPr>
              <a:t>!</a:t>
            </a:r>
            <a:endParaRPr lang="ru-RU" sz="4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2857190-FF69-4298-A684-461FC3E38C6C}"/>
              </a:ext>
            </a:extLst>
          </p:cNvPr>
          <p:cNvSpPr/>
          <p:nvPr/>
        </p:nvSpPr>
        <p:spPr>
          <a:xfrm>
            <a:off x="-1635760" y="1994852"/>
            <a:ext cx="15808960" cy="4012883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  <a:effectLst>
            <a:softEdge rad="342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AB19F4-3DB4-4E1D-8525-010E991EEFD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0"/>
            </a:schemeClr>
          </a:solidFill>
          <a:effectLst>
            <a:softEdge rad="177800"/>
          </a:effectLst>
        </p:spPr>
        <p:txBody>
          <a:bodyPr numCol="2">
            <a:normAutofit/>
          </a:bodyPr>
          <a:lstStyle/>
          <a:p>
            <a:pPr marL="0" indent="0" algn="ctr">
              <a:buNone/>
            </a:pPr>
            <a:endParaRPr lang="en-US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n-US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Задремали звезды золотые,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Задрожало зеркало затона,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Брезжит свет на заводи речные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И румянит сетку небосклона.</a:t>
            </a:r>
          </a:p>
          <a:p>
            <a:pPr marL="0" indent="0" algn="ctr">
              <a:buNone/>
            </a:pPr>
            <a:endParaRPr lang="ru-RU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Улыбнулись сонные березки,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Растрепали шелковые косы.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Шелестят зеленые сережки,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И горят серебряные росы.</a:t>
            </a:r>
          </a:p>
          <a:p>
            <a:pPr marL="0" indent="0">
              <a:buNone/>
            </a:pPr>
            <a:endParaRPr lang="ru-RU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ru-RU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ru-RU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n-US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n-US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У плетня заросшая крапива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Обрядилась ярким перламутром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И, качаясь, шепчет шаловливо:</a:t>
            </a:r>
            <a:b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«С добрым утром!»</a:t>
            </a:r>
            <a:endParaRPr lang="en-US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r">
              <a:buNone/>
            </a:pPr>
            <a:r>
              <a:rPr lang="ru-RU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Сергей Есенин, 1914</a:t>
            </a:r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   </a:t>
            </a:r>
            <a:endParaRPr lang="ru-RU" sz="2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232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D17C7E-FF44-4E72-9797-B5FFA330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43263" y="139007"/>
            <a:ext cx="14078526" cy="1600200"/>
          </a:xfrm>
          <a:solidFill>
            <a:schemeClr val="tx1">
              <a:alpha val="35000"/>
            </a:schemeClr>
          </a:solidFill>
          <a:effectLst>
            <a:softEdge rad="317500"/>
          </a:effectLst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Графики </a:t>
            </a:r>
            <a:r>
              <a:rPr lang="en-US" b="1" dirty="0">
                <a:solidFill>
                  <a:schemeClr val="bg1"/>
                </a:solidFill>
                <a:latin typeface="Thintel" pitchFamily="2" charset="0"/>
              </a:rPr>
              <a:t>“</a:t>
            </a:r>
            <a:r>
              <a:rPr lang="ru-RU" b="1" dirty="0" err="1">
                <a:solidFill>
                  <a:schemeClr val="bg1"/>
                </a:solidFill>
                <a:latin typeface="Thintel" pitchFamily="2" charset="0"/>
              </a:rPr>
              <a:t>Косинусоида</a:t>
            </a:r>
            <a:r>
              <a:rPr lang="en-US" b="1" dirty="0">
                <a:solidFill>
                  <a:schemeClr val="bg1"/>
                </a:solidFill>
                <a:latin typeface="Thintel" pitchFamily="2" charset="0"/>
              </a:rPr>
              <a:t>”</a:t>
            </a:r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 (</a:t>
            </a:r>
            <a:r>
              <a:rPr lang="ru-RU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intel" pitchFamily="2" charset="0"/>
              </a:rPr>
              <a:t>синий</a:t>
            </a:r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) и </a:t>
            </a:r>
            <a:r>
              <a:rPr lang="en-US" b="1" dirty="0">
                <a:solidFill>
                  <a:schemeClr val="bg1"/>
                </a:solidFill>
                <a:latin typeface="Thintel" pitchFamily="2" charset="0"/>
              </a:rPr>
              <a:t>“</a:t>
            </a:r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Горы</a:t>
            </a:r>
            <a:r>
              <a:rPr lang="en-US" b="1" dirty="0">
                <a:solidFill>
                  <a:schemeClr val="bg1"/>
                </a:solidFill>
                <a:latin typeface="Thintel" pitchFamily="2" charset="0"/>
              </a:rPr>
              <a:t>”</a:t>
            </a:r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 (</a:t>
            </a:r>
            <a:r>
              <a:rPr lang="ru-RU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intel" pitchFamily="2" charset="0"/>
              </a:rPr>
              <a:t>красный</a:t>
            </a:r>
            <a:r>
              <a:rPr lang="ru-RU" b="1" dirty="0">
                <a:solidFill>
                  <a:schemeClr val="bg1"/>
                </a:solidFill>
                <a:latin typeface="Thintel" pitchFamily="2" charset="0"/>
              </a:rPr>
              <a:t>)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03FE672C-A6D2-4F70-A992-D9D730DCBC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5239"/>
            <a:ext cx="5680364" cy="3763241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  <a:reflection endPos="22000" dist="177800" dir="5400000" sy="-100000" algn="bl" rotWithShape="0"/>
            <a:softEdge rad="203200"/>
          </a:effectLst>
        </p:spPr>
      </p:pic>
    </p:spTree>
    <p:extLst>
      <p:ext uri="{BB962C8B-B14F-4D97-AF65-F5344CB8AC3E}">
        <p14:creationId xmlns:p14="http://schemas.microsoft.com/office/powerpoint/2010/main" val="37950332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7C479-1924-493C-A764-D3E995D7B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  <a:latin typeface="Franklin Gothic Heavy" panose="020B0903020102020204" pitchFamily="34" charset="0"/>
              </a:rPr>
              <a:t>Функции для построения графиков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Объект 3">
                <a:extLst>
                  <a:ext uri="{FF2B5EF4-FFF2-40B4-BE49-F238E27FC236}">
                    <a16:creationId xmlns:a16="http://schemas.microsoft.com/office/drawing/2014/main" id="{F482B159-7C34-4EE4-A733-179EC6638FBC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18221733"/>
                  </p:ext>
                </p:extLst>
              </p:nvPr>
            </p:nvGraphicFramePr>
            <p:xfrm>
              <a:off x="845127" y="1458480"/>
              <a:ext cx="10508674" cy="4532694"/>
            </p:xfrm>
            <a:graphic>
              <a:graphicData uri="http://schemas.openxmlformats.org/drawingml/2006/table">
                <a:tbl>
                  <a:tblPr firstRow="1" bandRow="1">
                    <a:tableStyleId>{FABFCF23-3B69-468F-B69F-88F6DE6A72F2}</a:tableStyleId>
                  </a:tblPr>
                  <a:tblGrid>
                    <a:gridCol w="424267">
                      <a:extLst>
                        <a:ext uri="{9D8B030D-6E8A-4147-A177-3AD203B41FA5}">
                          <a16:colId xmlns:a16="http://schemas.microsoft.com/office/drawing/2014/main" val="4239290164"/>
                        </a:ext>
                      </a:extLst>
                    </a:gridCol>
                    <a:gridCol w="3870642">
                      <a:extLst>
                        <a:ext uri="{9D8B030D-6E8A-4147-A177-3AD203B41FA5}">
                          <a16:colId xmlns:a16="http://schemas.microsoft.com/office/drawing/2014/main" val="2218517871"/>
                        </a:ext>
                      </a:extLst>
                    </a:gridCol>
                    <a:gridCol w="1468582">
                      <a:extLst>
                        <a:ext uri="{9D8B030D-6E8A-4147-A177-3AD203B41FA5}">
                          <a16:colId xmlns:a16="http://schemas.microsoft.com/office/drawing/2014/main" val="248366807"/>
                        </a:ext>
                      </a:extLst>
                    </a:gridCol>
                    <a:gridCol w="1226127">
                      <a:extLst>
                        <a:ext uri="{9D8B030D-6E8A-4147-A177-3AD203B41FA5}">
                          <a16:colId xmlns:a16="http://schemas.microsoft.com/office/drawing/2014/main" val="2260782022"/>
                        </a:ext>
                      </a:extLst>
                    </a:gridCol>
                    <a:gridCol w="1780310">
                      <a:extLst>
                        <a:ext uri="{9D8B030D-6E8A-4147-A177-3AD203B41FA5}">
                          <a16:colId xmlns:a16="http://schemas.microsoft.com/office/drawing/2014/main" val="1236121450"/>
                        </a:ext>
                      </a:extLst>
                    </a:gridCol>
                    <a:gridCol w="1738746">
                      <a:extLst>
                        <a:ext uri="{9D8B030D-6E8A-4147-A177-3AD203B41FA5}">
                          <a16:colId xmlns:a16="http://schemas.microsoft.com/office/drawing/2014/main" val="2524820766"/>
                        </a:ext>
                      </a:extLst>
                    </a:gridCol>
                  </a:tblGrid>
                  <a:tr h="18542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№</a:t>
                          </a: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Функции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Диапазон изменения </a:t>
                          </a:r>
                          <a:r>
                            <a:rPr lang="en-US" dirty="0"/>
                            <a:t>X</a:t>
                          </a:r>
                          <a:endParaRPr lang="ru-RU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Значения констант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05080772"/>
                      </a:ext>
                    </a:extLst>
                  </a:tr>
                  <a:tr h="18542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b="0" i="1" smtClean="0">
                                        <a:latin typeface="Cambria Math" panose="02040503050406030204" pitchFamily="18" charset="0"/>
                                      </a:rPr>
                                      <m:t>нач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ru-RU" b="0" i="1" smtClean="0">
                                        <a:latin typeface="Cambria Math" panose="02040503050406030204" pitchFamily="18" charset="0"/>
                                      </a:rPr>
                                      <m:t>кон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054819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sup>
                                </m:sSup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3,45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12,34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45052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𝑎𝑥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lg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0,1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10,1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1,80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5,20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749735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−2,4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lg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20,3−</m:t>
                                        </m:r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0,91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0,68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58595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450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-12,61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-5,7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87649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𝑥𝑎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0,58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6763364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-3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1,11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5318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=(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)/(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0,89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53426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rad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-1,2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3,71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0,5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51161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=(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)/(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3,75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0,89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794079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𝑎𝑏</m:t>
                                </m:r>
                                <m:r>
                                  <a:rPr lang="en-US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-1000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1,61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5,39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480494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Объект 3">
                <a:extLst>
                  <a:ext uri="{FF2B5EF4-FFF2-40B4-BE49-F238E27FC236}">
                    <a16:creationId xmlns:a16="http://schemas.microsoft.com/office/drawing/2014/main" id="{F482B159-7C34-4EE4-A733-179EC6638FBC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18221733"/>
                  </p:ext>
                </p:extLst>
              </p:nvPr>
            </p:nvGraphicFramePr>
            <p:xfrm>
              <a:off x="845127" y="1458480"/>
              <a:ext cx="10508674" cy="4556255"/>
            </p:xfrm>
            <a:graphic>
              <a:graphicData uri="http://schemas.openxmlformats.org/drawingml/2006/table">
                <a:tbl>
                  <a:tblPr firstRow="1" bandRow="1">
                    <a:tableStyleId>{FABFCF23-3B69-468F-B69F-88F6DE6A72F2}</a:tableStyleId>
                  </a:tblPr>
                  <a:tblGrid>
                    <a:gridCol w="424267">
                      <a:extLst>
                        <a:ext uri="{9D8B030D-6E8A-4147-A177-3AD203B41FA5}">
                          <a16:colId xmlns:a16="http://schemas.microsoft.com/office/drawing/2014/main" val="4239290164"/>
                        </a:ext>
                      </a:extLst>
                    </a:gridCol>
                    <a:gridCol w="3870642">
                      <a:extLst>
                        <a:ext uri="{9D8B030D-6E8A-4147-A177-3AD203B41FA5}">
                          <a16:colId xmlns:a16="http://schemas.microsoft.com/office/drawing/2014/main" val="2218517871"/>
                        </a:ext>
                      </a:extLst>
                    </a:gridCol>
                    <a:gridCol w="1468582">
                      <a:extLst>
                        <a:ext uri="{9D8B030D-6E8A-4147-A177-3AD203B41FA5}">
                          <a16:colId xmlns:a16="http://schemas.microsoft.com/office/drawing/2014/main" val="248366807"/>
                        </a:ext>
                      </a:extLst>
                    </a:gridCol>
                    <a:gridCol w="1226127">
                      <a:extLst>
                        <a:ext uri="{9D8B030D-6E8A-4147-A177-3AD203B41FA5}">
                          <a16:colId xmlns:a16="http://schemas.microsoft.com/office/drawing/2014/main" val="2260782022"/>
                        </a:ext>
                      </a:extLst>
                    </a:gridCol>
                    <a:gridCol w="1780310">
                      <a:extLst>
                        <a:ext uri="{9D8B030D-6E8A-4147-A177-3AD203B41FA5}">
                          <a16:colId xmlns:a16="http://schemas.microsoft.com/office/drawing/2014/main" val="1236121450"/>
                        </a:ext>
                      </a:extLst>
                    </a:gridCol>
                    <a:gridCol w="1738746">
                      <a:extLst>
                        <a:ext uri="{9D8B030D-6E8A-4147-A177-3AD203B41FA5}">
                          <a16:colId xmlns:a16="http://schemas.microsoft.com/office/drawing/2014/main" val="2524820766"/>
                        </a:ext>
                      </a:extLst>
                    </a:gridCol>
                  </a:tblGrid>
                  <a:tr h="36576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№</a:t>
                          </a: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Функции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Диапазон изменения </a:t>
                          </a:r>
                          <a:r>
                            <a:rPr lang="en-US" dirty="0"/>
                            <a:t>X</a:t>
                          </a:r>
                          <a:endParaRPr lang="ru-RU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Значения констант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05080772"/>
                      </a:ext>
                    </a:extLst>
                  </a:tr>
                  <a:tr h="36576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292946" t="-108333" r="-324066" b="-107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471144" t="-108333" r="-288557" b="-107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05481904"/>
                      </a:ext>
                    </a:extLst>
                  </a:tr>
                  <a:tr h="41281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183824" r="-160945" b="-8455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3,45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12,34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34505252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316393" r="-160945" b="-8426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0,1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10,1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1,80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dirty="0"/>
                            <a:t>5,20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74973571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416393" r="-160945" b="-7426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0,91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0,68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5859557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516393" r="-160945" b="-6426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450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-12,61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-5,7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8764933"/>
                      </a:ext>
                    </a:extLst>
                  </a:tr>
                  <a:tr h="375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606452" r="-160945" b="-5322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0,58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67633643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718033" r="-160945" b="-4409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-3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1,11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5318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818033" r="-160945" b="-3409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0,89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5342684"/>
                      </a:ext>
                    </a:extLst>
                  </a:tr>
                  <a:tr h="43472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788732" r="-160945" b="-1929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-1,2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3,71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0,5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51161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1034426" r="-160945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3,75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0,89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1,0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7940794"/>
                      </a:ext>
                    </a:extLst>
                  </a:tr>
                  <a:tr h="3719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dirty="0"/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1181" t="-1134426" r="-160945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-1000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1,61</a:t>
                          </a:r>
                          <a:endParaRPr lang="ru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5,39</a:t>
                          </a:r>
                          <a:endParaRPr lang="ru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4804948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2859205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0D2F3E-0FCB-4418-A5EA-7D9898DA7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92680" y="314325"/>
            <a:ext cx="1697736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chemeClr val="bg1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Font Of Kindness Bold" panose="03000500000000020004" pitchFamily="66" charset="-52"/>
              </a:rPr>
              <a:t>Особо интересная функция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7D6B17B8-51B8-4F6B-9FA4-6EA4F83FD0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58265"/>
                <a:ext cx="10515600" cy="4351338"/>
              </a:xfrm>
            </p:spPr>
            <p:txBody>
              <a:bodyPr anchor="ctr"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smtClean="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800" smtClean="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4800" i="1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800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4800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480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−2,4</m:t>
                      </m:r>
                      <m:r>
                        <a:rPr lang="en-US" sz="480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𝑎</m:t>
                      </m:r>
                      <m:sSup>
                        <m:sSupPr>
                          <m:ctrlPr>
                            <a:rPr lang="en-US" sz="4800" i="1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800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4800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480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4800" i="1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4800">
                              <a:solidFill>
                                <a:schemeClr val="bg1"/>
                              </a:solidFill>
                              <a:effectLst>
                                <a:glow rad="2286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</a:effectLst>
                              <a:latin typeface="Cambria Math" panose="02040503050406030204" pitchFamily="18" charset="0"/>
                            </a:rPr>
                            <m:t>lg</m:t>
                          </m:r>
                        </m:fName>
                        <m:e>
                          <m:d>
                            <m:dPr>
                              <m:ctrlPr>
                                <a:rPr lang="en-US" sz="4800" i="1">
                                  <a:solidFill>
                                    <a:schemeClr val="bg1"/>
                                  </a:solidFill>
                                  <a:effectLst>
                                    <a:glow rad="228600">
                                      <a:schemeClr val="accent6">
                                        <a:satMod val="175000"/>
                                        <a:alpha val="40000"/>
                                      </a:schemeClr>
                                    </a:glow>
                                  </a:effectLst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800">
                                  <a:solidFill>
                                    <a:schemeClr val="bg1"/>
                                  </a:solidFill>
                                  <a:effectLst>
                                    <a:glow rad="228600">
                                      <a:schemeClr val="accent6">
                                        <a:satMod val="175000"/>
                                        <a:alpha val="40000"/>
                                      </a:schemeClr>
                                    </a:glow>
                                  </a:effectLst>
                                  <a:latin typeface="Cambria Math" panose="02040503050406030204" pitchFamily="18" charset="0"/>
                                </a:rPr>
                                <m:t>20,3−</m:t>
                              </m:r>
                              <m:r>
                                <a:rPr lang="en-US" sz="4800">
                                  <a:solidFill>
                                    <a:schemeClr val="bg1"/>
                                  </a:solidFill>
                                  <a:effectLst>
                                    <a:glow rad="228600">
                                      <a:schemeClr val="accent6">
                                        <a:satMod val="175000"/>
                                        <a:alpha val="40000"/>
                                      </a:schemeClr>
                                    </a:glow>
                                  </a:effectLst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sz="480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4800">
                          <a:solidFill>
                            <a:schemeClr val="bg1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ru-RU" sz="4800" dirty="0">
                  <a:solidFill>
                    <a:schemeClr val="bg1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Font Of Kindness Bold" panose="03000500000000020004" pitchFamily="66" charset="-52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7D6B17B8-51B8-4F6B-9FA4-6EA4F83FD0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58265"/>
                <a:ext cx="10515600" cy="435133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428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5492F0E-D224-48A3-97AD-6BB7AF084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4893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82ECC-4F03-4459-ADD9-3D79A03B4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76780" y="0"/>
            <a:ext cx="16545560" cy="1325563"/>
          </a:xfrm>
        </p:spPr>
        <p:txBody>
          <a:bodyPr anchor="t">
            <a:normAutofit/>
          </a:bodyPr>
          <a:lstStyle/>
          <a:p>
            <a:pPr algn="ctr"/>
            <a:r>
              <a:rPr lang="ru-RU" sz="7200" dirty="0">
                <a:latin typeface="mr_HangingLettersG" panose="02000500000000000000" pitchFamily="2" charset="0"/>
              </a:rPr>
              <a:t>Информация о студенте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2960E3-798E-42F0-802E-B2321F490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047240" y="1564641"/>
            <a:ext cx="16286480" cy="5029199"/>
          </a:xfrm>
          <a:solidFill>
            <a:schemeClr val="bg1">
              <a:alpha val="32000"/>
            </a:schemeClr>
          </a:solidFill>
          <a:effectLst>
            <a:softEdge rad="584200"/>
          </a:effectLst>
        </p:spPr>
        <p:txBody>
          <a:bodyPr anchor="ctr"/>
          <a:lstStyle/>
          <a:p>
            <a:pPr marL="0" indent="0" algn="ctr">
              <a:buNone/>
            </a:pPr>
            <a:r>
              <a:rPr lang="ru-RU" dirty="0">
                <a:latin typeface="Bad Script" panose="02000000000000000000" pitchFamily="2" charset="0"/>
              </a:rPr>
              <a:t>ФИО</a:t>
            </a:r>
            <a:r>
              <a:rPr lang="ru-RU" dirty="0"/>
              <a:t>:                   </a:t>
            </a:r>
            <a:r>
              <a:rPr lang="ru-RU" u="sng" dirty="0">
                <a:latin typeface="Font Of Kindness Bold" panose="03000500000000020004" pitchFamily="66" charset="-52"/>
              </a:rPr>
              <a:t>Филозоп Алексей Николаевич            </a:t>
            </a:r>
          </a:p>
          <a:p>
            <a:pPr marL="0" indent="0" algn="ctr">
              <a:buNone/>
            </a:pPr>
            <a:r>
              <a:rPr lang="ru-RU" dirty="0">
                <a:latin typeface="Bad Script" panose="02000000000000000000" pitchFamily="2" charset="0"/>
              </a:rPr>
              <a:t>Кафедра</a:t>
            </a:r>
            <a:r>
              <a:rPr lang="ru-RU" dirty="0"/>
              <a:t>:                </a:t>
            </a:r>
            <a:r>
              <a:rPr lang="ru-RU" u="sng" dirty="0">
                <a:latin typeface="Font Of Kindness Bold" panose="03000500000000020004" pitchFamily="66" charset="-52"/>
              </a:rPr>
              <a:t>Информационные системы                  </a:t>
            </a:r>
          </a:p>
          <a:p>
            <a:pPr marL="0" indent="0" algn="ctr">
              <a:buNone/>
            </a:pPr>
            <a:r>
              <a:rPr lang="ru-RU" dirty="0">
                <a:latin typeface="Bad Script" panose="02000000000000000000" pitchFamily="2" charset="0"/>
              </a:rPr>
              <a:t>Группа</a:t>
            </a:r>
            <a:r>
              <a:rPr lang="ru-RU" dirty="0"/>
              <a:t>:                   </a:t>
            </a:r>
            <a:r>
              <a:rPr lang="ru-RU" u="sng" dirty="0">
                <a:latin typeface="Font Of Kindness Bold" panose="03000500000000020004" pitchFamily="66" charset="-52"/>
              </a:rPr>
              <a:t>ИС/б-20-2-о             </a:t>
            </a:r>
            <a:r>
              <a:rPr lang="ru-RU" dirty="0">
                <a:latin typeface="Font Of Kindness Bold" panose="03000500000000020004" pitchFamily="66" charset="-52"/>
              </a:rPr>
              <a:t>                                                  </a:t>
            </a:r>
          </a:p>
          <a:p>
            <a:pPr marL="0" indent="0" algn="ctr">
              <a:buNone/>
            </a:pPr>
            <a:r>
              <a:rPr lang="ru-RU" dirty="0">
                <a:latin typeface="Bad Script" panose="02000000000000000000" pitchFamily="2" charset="0"/>
              </a:rPr>
              <a:t>Форма обучения</a:t>
            </a:r>
            <a:r>
              <a:rPr lang="ru-RU" dirty="0"/>
              <a:t>: </a:t>
            </a:r>
            <a:r>
              <a:rPr lang="ru-RU" u="sng" dirty="0">
                <a:latin typeface="Font Of Kindness Bold" panose="03000500000000020004" pitchFamily="66" charset="-52"/>
              </a:rPr>
              <a:t>очная                      </a:t>
            </a:r>
            <a:r>
              <a:rPr lang="ru-RU" dirty="0">
                <a:latin typeface="Font Of Kindness Bold" panose="03000500000000020004" pitchFamily="66" charset="-52"/>
              </a:rPr>
              <a:t>                                                  </a:t>
            </a:r>
            <a:endParaRPr lang="ru-RU" u="sng" dirty="0">
              <a:latin typeface="Font Of Kindness Bold" panose="03000500000000020004" pitchFamily="66" charset="-52"/>
            </a:endParaRPr>
          </a:p>
          <a:p>
            <a:pPr marL="0" indent="0" algn="ctr">
              <a:buNone/>
            </a:pPr>
            <a:r>
              <a:rPr lang="ru-RU" dirty="0">
                <a:latin typeface="Bad Script" panose="02000000000000000000" pitchFamily="2" charset="0"/>
              </a:rPr>
              <a:t>Интересы</a:t>
            </a:r>
            <a:r>
              <a:rPr lang="ru-RU" dirty="0"/>
              <a:t>:              </a:t>
            </a:r>
            <a:r>
              <a:rPr lang="ru-RU" u="sng" dirty="0">
                <a:latin typeface="Font Of Kindness Bold" panose="03000500000000020004" pitchFamily="66" charset="-52"/>
              </a:rPr>
              <a:t>компьютеры                                                       </a:t>
            </a:r>
          </a:p>
          <a:p>
            <a:pPr marL="0" indent="0" algn="ctr">
              <a:buNone/>
            </a:pPr>
            <a:r>
              <a:rPr lang="ru-RU" u="sng" dirty="0">
                <a:latin typeface="Font Of Kindness Bold" panose="03000500000000020004" pitchFamily="66" charset="-52"/>
              </a:rPr>
              <a:t>                                                                                                                     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60523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205</Words>
  <Application>Microsoft Office PowerPoint</Application>
  <PresentationFormat>Широкоэкранный</PresentationFormat>
  <Paragraphs>96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9" baseType="lpstr">
      <vt:lpstr>Franklin Gothic Heavy</vt:lpstr>
      <vt:lpstr>Cambria Math</vt:lpstr>
      <vt:lpstr>mr_HangingLettersG</vt:lpstr>
      <vt:lpstr>Thintel</vt:lpstr>
      <vt:lpstr>Calibri Light</vt:lpstr>
      <vt:lpstr>MasterCardDi</vt:lpstr>
      <vt:lpstr>Arial Black</vt:lpstr>
      <vt:lpstr>Arial</vt:lpstr>
      <vt:lpstr>Bad Script</vt:lpstr>
      <vt:lpstr>Font Of Kindness Bold</vt:lpstr>
      <vt:lpstr>Calibri</vt:lpstr>
      <vt:lpstr>Тема Office</vt:lpstr>
      <vt:lpstr>Лабораторная работа 4</vt:lpstr>
      <vt:lpstr>С добрым утром!</vt:lpstr>
      <vt:lpstr>Графики “Косинусоида” (синий) и “Горы” (красный)</vt:lpstr>
      <vt:lpstr>Функции для построения графиков</vt:lpstr>
      <vt:lpstr>Особо интересная функция</vt:lpstr>
      <vt:lpstr>Презентация PowerPoint</vt:lpstr>
      <vt:lpstr>Информация о студенте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Алексей Алексеев</dc:creator>
  <cp:lastModifiedBy>Алексей Алексеев</cp:lastModifiedBy>
  <cp:revision>28</cp:revision>
  <dcterms:created xsi:type="dcterms:W3CDTF">2020-10-09T14:14:42Z</dcterms:created>
  <dcterms:modified xsi:type="dcterms:W3CDTF">2021-07-03T18:40:30Z</dcterms:modified>
</cp:coreProperties>
</file>

<file path=docProps/thumbnail.jpeg>
</file>